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Roboto Black"/>
      <p:bold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D0E54B-E9F4-4417-9A26-86CF67F43965}">
  <a:tblStyle styleId="{6ED0E54B-E9F4-4417-9A26-86CF67F439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RobotoBlack-boldItalic.fntdata"/><Relationship Id="rId14" Type="http://schemas.openxmlformats.org/officeDocument/2006/relationships/slide" Target="slides/slide8.xml"/><Relationship Id="rId36" Type="http://schemas.openxmlformats.org/officeDocument/2006/relationships/font" Target="fonts/RobotoBlack-bold.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65cbf4ec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65cbf4ec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65cbf4ec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65cbf4ec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65cbf4ec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65cbf4ec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e4fbe9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e4fbe9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65cbf4ec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65cbf4ec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65cbf4ec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65cbf4ec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65cbf4ec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65cbf4ec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65cbf4ec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65cbf4ec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65cbf4ec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65cbf4ec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65cbf4ec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65cbf4ec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65cbf4ec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65cbf4ec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65cbf4ec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65cbf4ec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65cbf4ec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65cbf4ec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65cbf4ec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65cbf4ec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65cbf4ec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65cbf4ec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65cbf4ec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65cbf4ec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65cbf4ec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65cbf4ec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65cbf4ec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65cbf4ec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65cbf4ec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65cbf4ec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5cbf4ec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65cbf4ec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65cbf4ec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65cbf4ec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65cbf4ec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65cbf4ec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65cbf4ec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65cbf4ec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65cbf4ec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65cbf4ec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ata.gov.in/"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data.gov.in" TargetMode="External"/><Relationship Id="rId4" Type="http://schemas.openxmlformats.org/officeDocument/2006/relationships/hyperlink" Target="https://www.javatpoint.com/machine-learning-random-forest-algorith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4200">
                <a:solidFill>
                  <a:srgbClr val="1A1A1A"/>
                </a:solidFill>
                <a:latin typeface="Raleway"/>
                <a:ea typeface="Raleway"/>
                <a:cs typeface="Raleway"/>
                <a:sym typeface="Raleway"/>
              </a:rPr>
              <a:t>Minor Project-1</a:t>
            </a:r>
            <a:endParaRPr b="1" sz="4200">
              <a:solidFill>
                <a:srgbClr val="1A1A1A"/>
              </a:solidFill>
              <a:latin typeface="Raleway"/>
              <a:ea typeface="Raleway"/>
              <a:cs typeface="Raleway"/>
              <a:sym typeface="Raleway"/>
            </a:endParaRPr>
          </a:p>
          <a:p>
            <a:pPr indent="0" lvl="0" marL="0" rtl="0" algn="l">
              <a:spcBef>
                <a:spcPts val="0"/>
              </a:spcBef>
              <a:spcAft>
                <a:spcPts val="0"/>
              </a:spcAft>
              <a:buNone/>
            </a:pPr>
            <a:r>
              <a:rPr lang="en">
                <a:latin typeface="Roboto"/>
                <a:ea typeface="Roboto"/>
                <a:cs typeface="Roboto"/>
                <a:sym typeface="Roboto"/>
              </a:rPr>
              <a:t>(CS6490)</a:t>
            </a:r>
            <a:endParaRPr>
              <a:latin typeface="Roboto"/>
              <a:ea typeface="Roboto"/>
              <a:cs typeface="Roboto"/>
              <a:sym typeface="Roboto"/>
            </a:endParaRPr>
          </a:p>
        </p:txBody>
      </p:sp>
      <p:sp>
        <p:nvSpPr>
          <p:cNvPr id="87" name="Google Shape;87;p13"/>
          <p:cNvSpPr txBox="1"/>
          <p:nvPr>
            <p:ph idx="1" type="subTitle"/>
          </p:nvPr>
        </p:nvSpPr>
        <p:spPr>
          <a:xfrm>
            <a:off x="729627" y="3325300"/>
            <a:ext cx="7688100" cy="54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52"/>
              <a:buFont typeface="Arial"/>
              <a:buNone/>
            </a:pPr>
            <a:r>
              <a:rPr b="1" lang="en" sz="2415">
                <a:solidFill>
                  <a:schemeClr val="dk1"/>
                </a:solidFill>
              </a:rPr>
              <a:t>The Crop Yield Prediction</a:t>
            </a:r>
            <a:endParaRPr b="1" sz="2415">
              <a:solidFill>
                <a:schemeClr val="dk1"/>
              </a:solidFill>
            </a:endParaRPr>
          </a:p>
          <a:p>
            <a:pPr indent="0" lvl="0" marL="0" rtl="0" algn="l">
              <a:lnSpc>
                <a:spcPct val="95000"/>
              </a:lnSpc>
              <a:spcBef>
                <a:spcPts val="0"/>
              </a:spcBef>
              <a:spcAft>
                <a:spcPts val="0"/>
              </a:spcAft>
              <a:buClr>
                <a:schemeClr val="dk1"/>
              </a:buClr>
              <a:buSzPts val="852"/>
              <a:buFont typeface="Arial"/>
              <a:buNone/>
            </a:pPr>
            <a:r>
              <a:rPr b="1" lang="en" sz="2415">
                <a:solidFill>
                  <a:schemeClr val="dk1"/>
                </a:solidFill>
              </a:rPr>
              <a:t>Using Machine Learning</a:t>
            </a:r>
            <a:endParaRPr sz="2570"/>
          </a:p>
        </p:txBody>
      </p:sp>
      <p:pic>
        <p:nvPicPr>
          <p:cNvPr id="88" name="Google Shape;88;p13"/>
          <p:cNvPicPr preferRelativeResize="0"/>
          <p:nvPr/>
        </p:nvPicPr>
        <p:blipFill>
          <a:blip r:embed="rId3">
            <a:alphaModFix/>
          </a:blip>
          <a:stretch>
            <a:fillRect/>
          </a:stretch>
        </p:blipFill>
        <p:spPr>
          <a:xfrm>
            <a:off x="6305550" y="3048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ctrTitle"/>
          </p:nvPr>
        </p:nvSpPr>
        <p:spPr>
          <a:xfrm>
            <a:off x="729450" y="377600"/>
            <a:ext cx="7688100" cy="9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Work</a:t>
            </a:r>
            <a:endParaRPr/>
          </a:p>
        </p:txBody>
      </p:sp>
      <p:sp>
        <p:nvSpPr>
          <p:cNvPr id="151" name="Google Shape;151;p22"/>
          <p:cNvSpPr txBox="1"/>
          <p:nvPr>
            <p:ph idx="1" type="subTitle"/>
          </p:nvPr>
        </p:nvSpPr>
        <p:spPr>
          <a:xfrm>
            <a:off x="729625" y="1602250"/>
            <a:ext cx="7688100" cy="308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are going to predict the  crop yield as well as we will be able to recommend the crop based on the location entered by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Crop Prediction</a:t>
            </a:r>
            <a:endParaRPr/>
          </a:p>
          <a:p>
            <a:pPr indent="-330200" lvl="0" marL="457200" rtl="0" algn="l">
              <a:spcBef>
                <a:spcPts val="0"/>
              </a:spcBef>
              <a:spcAft>
                <a:spcPts val="0"/>
              </a:spcAft>
              <a:buSzPts val="1600"/>
              <a:buChar char="●"/>
            </a:pPr>
            <a:r>
              <a:rPr lang="en"/>
              <a:t>Crop Recommendation</a:t>
            </a:r>
            <a:endParaRPr/>
          </a:p>
          <a:p>
            <a:pPr indent="-330200" lvl="0" marL="457200" rtl="0" algn="l">
              <a:spcBef>
                <a:spcPts val="0"/>
              </a:spcBef>
              <a:spcAft>
                <a:spcPts val="0"/>
              </a:spcAft>
              <a:buSzPts val="1600"/>
              <a:buChar char="●"/>
            </a:pPr>
            <a:r>
              <a:rPr lang="en"/>
              <a:t>Based on the location </a:t>
            </a:r>
            <a:r>
              <a:rPr lang="en"/>
              <a:t>inputted</a:t>
            </a:r>
            <a:r>
              <a:rPr lang="en"/>
              <a:t> By the user</a:t>
            </a:r>
            <a:endParaRPr/>
          </a:p>
        </p:txBody>
      </p:sp>
      <p:pic>
        <p:nvPicPr>
          <p:cNvPr id="152" name="Google Shape;152;p22"/>
          <p:cNvPicPr preferRelativeResize="0"/>
          <p:nvPr/>
        </p:nvPicPr>
        <p:blipFill>
          <a:blip r:embed="rId3">
            <a:alphaModFix/>
          </a:blip>
          <a:stretch>
            <a:fillRect/>
          </a:stretch>
        </p:blipFill>
        <p:spPr>
          <a:xfrm>
            <a:off x="5480275" y="2690450"/>
            <a:ext cx="2881300" cy="191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ctrTitle"/>
          </p:nvPr>
        </p:nvSpPr>
        <p:spPr>
          <a:xfrm>
            <a:off x="668225" y="220275"/>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58" name="Google Shape;158;p23"/>
          <p:cNvSpPr txBox="1"/>
          <p:nvPr>
            <p:ph idx="1" type="subTitle"/>
          </p:nvPr>
        </p:nvSpPr>
        <p:spPr>
          <a:xfrm>
            <a:off x="727950" y="1459350"/>
            <a:ext cx="7688100" cy="241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b="1" lang="en"/>
              <a:t>Preparing Data / Data PreProcessing</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Selection of the algorithm having </a:t>
            </a:r>
            <a:r>
              <a:rPr b="1" lang="en"/>
              <a:t>precise</a:t>
            </a:r>
            <a:r>
              <a:rPr b="1" lang="en"/>
              <a:t> results</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Random Forest Model for prediction</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The System Architecture</a:t>
            </a:r>
            <a:endParaRPr b="1"/>
          </a:p>
          <a:p>
            <a:pPr indent="0" lvl="0" marL="45720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System Analysis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ctrTitle"/>
          </p:nvPr>
        </p:nvSpPr>
        <p:spPr>
          <a:xfrm>
            <a:off x="729450" y="285750"/>
            <a:ext cx="7688100" cy="8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Step-1</a:t>
            </a:r>
            <a:endParaRPr/>
          </a:p>
        </p:txBody>
      </p:sp>
      <p:sp>
        <p:nvSpPr>
          <p:cNvPr id="164" name="Google Shape;164;p24"/>
          <p:cNvSpPr txBox="1"/>
          <p:nvPr>
            <p:ph idx="1" type="subTitle"/>
          </p:nvPr>
        </p:nvSpPr>
        <p:spPr>
          <a:xfrm>
            <a:off x="729625" y="1377725"/>
            <a:ext cx="7688100" cy="233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u="sng"/>
              <a:t>Preparing the dataset</a:t>
            </a:r>
            <a:endParaRPr b="1" sz="2000" u="sng"/>
          </a:p>
          <a:p>
            <a:pPr indent="0" lvl="0" marL="0" rtl="0" algn="l">
              <a:spcBef>
                <a:spcPts val="0"/>
              </a:spcBef>
              <a:spcAft>
                <a:spcPts val="0"/>
              </a:spcAft>
              <a:buNone/>
            </a:pPr>
            <a:r>
              <a:t/>
            </a:r>
            <a:endParaRPr sz="1700"/>
          </a:p>
          <a:p>
            <a:pPr indent="-330200" lvl="0" marL="457200" rtl="0" algn="l">
              <a:spcBef>
                <a:spcPts val="0"/>
              </a:spcBef>
              <a:spcAft>
                <a:spcPts val="0"/>
              </a:spcAft>
              <a:buSzPts val="1600"/>
              <a:buChar char="●"/>
            </a:pPr>
            <a:r>
              <a:rPr lang="en" sz="1700"/>
              <a:t>We collected the data from </a:t>
            </a:r>
            <a:r>
              <a:rPr lang="en" u="sng">
                <a:solidFill>
                  <a:schemeClr val="hlink"/>
                </a:solidFill>
                <a:hlinkClick r:id="rId3"/>
              </a:rPr>
              <a:t>Indian Government Repository</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Data cleaning</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Divided the dataset into training and testing data (75:25)</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Finally  we had  preprocessed data with feature selection</a:t>
            </a:r>
            <a:endParaRPr/>
          </a:p>
        </p:txBody>
      </p:sp>
      <p:pic>
        <p:nvPicPr>
          <p:cNvPr id="165" name="Google Shape;165;p24"/>
          <p:cNvPicPr preferRelativeResize="0"/>
          <p:nvPr/>
        </p:nvPicPr>
        <p:blipFill>
          <a:blip r:embed="rId4">
            <a:alphaModFix/>
          </a:blip>
          <a:stretch>
            <a:fillRect/>
          </a:stretch>
        </p:blipFill>
        <p:spPr>
          <a:xfrm>
            <a:off x="6531400" y="3049000"/>
            <a:ext cx="2494200" cy="194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ctrTitle"/>
          </p:nvPr>
        </p:nvSpPr>
        <p:spPr>
          <a:xfrm>
            <a:off x="596775" y="47540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171" name="Google Shape;171;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72" name="Google Shape;172;p25"/>
          <p:cNvPicPr preferRelativeResize="0"/>
          <p:nvPr/>
        </p:nvPicPr>
        <p:blipFill>
          <a:blip r:embed="rId3">
            <a:alphaModFix/>
          </a:blip>
          <a:stretch>
            <a:fillRect/>
          </a:stretch>
        </p:blipFill>
        <p:spPr>
          <a:xfrm>
            <a:off x="280500" y="1745125"/>
            <a:ext cx="8586351" cy="2097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ctrTitle"/>
          </p:nvPr>
        </p:nvSpPr>
        <p:spPr>
          <a:xfrm>
            <a:off x="729450" y="285750"/>
            <a:ext cx="7688100" cy="8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a:t>
            </a:r>
            <a:endParaRPr/>
          </a:p>
        </p:txBody>
      </p:sp>
      <p:sp>
        <p:nvSpPr>
          <p:cNvPr id="178" name="Google Shape;178;p26"/>
          <p:cNvSpPr txBox="1"/>
          <p:nvPr>
            <p:ph idx="1" type="subTitle"/>
          </p:nvPr>
        </p:nvSpPr>
        <p:spPr>
          <a:xfrm>
            <a:off x="729625" y="1377725"/>
            <a:ext cx="7688100" cy="3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u="sng"/>
              <a:t>Selection of ML Algorithm</a:t>
            </a:r>
            <a:endParaRPr b="1" sz="2000" u="sng"/>
          </a:p>
          <a:p>
            <a:pPr indent="0" lvl="0" marL="0" rtl="0" algn="l">
              <a:spcBef>
                <a:spcPts val="0"/>
              </a:spcBef>
              <a:spcAft>
                <a:spcPts val="0"/>
              </a:spcAft>
              <a:buNone/>
            </a:pPr>
            <a:r>
              <a:t/>
            </a:r>
            <a:endParaRPr sz="1700"/>
          </a:p>
          <a:p>
            <a:pPr indent="-330200" lvl="0" marL="457200" rtl="0" algn="l">
              <a:spcBef>
                <a:spcPts val="0"/>
              </a:spcBef>
              <a:spcAft>
                <a:spcPts val="0"/>
              </a:spcAft>
              <a:buSzPts val="1600"/>
              <a:buChar char="●"/>
            </a:pPr>
            <a:r>
              <a:rPr lang="en" sz="1700"/>
              <a:t>Employed the following algorithms</a:t>
            </a:r>
            <a:endParaRPr sz="1700"/>
          </a:p>
          <a:p>
            <a:pPr indent="-336550" lvl="1" marL="914400" rtl="0" algn="l">
              <a:spcBef>
                <a:spcPts val="0"/>
              </a:spcBef>
              <a:spcAft>
                <a:spcPts val="0"/>
              </a:spcAft>
              <a:buSzPts val="1700"/>
              <a:buChar char="○"/>
            </a:pPr>
            <a:r>
              <a:rPr lang="en" sz="1700"/>
              <a:t>Linear Regression</a:t>
            </a:r>
            <a:endParaRPr sz="1700"/>
          </a:p>
          <a:p>
            <a:pPr indent="-336550" lvl="1" marL="914400" rtl="0" algn="l">
              <a:spcBef>
                <a:spcPts val="0"/>
              </a:spcBef>
              <a:spcAft>
                <a:spcPts val="0"/>
              </a:spcAft>
              <a:buSzPts val="1700"/>
              <a:buChar char="○"/>
            </a:pPr>
            <a:r>
              <a:rPr lang="en" sz="1700"/>
              <a:t>Decision Tree</a:t>
            </a:r>
            <a:endParaRPr sz="1700"/>
          </a:p>
          <a:p>
            <a:pPr indent="-336550" lvl="1" marL="914400" rtl="0" algn="l">
              <a:spcBef>
                <a:spcPts val="0"/>
              </a:spcBef>
              <a:spcAft>
                <a:spcPts val="0"/>
              </a:spcAft>
              <a:buSzPts val="1700"/>
              <a:buChar char="○"/>
            </a:pPr>
            <a:r>
              <a:rPr lang="en" sz="1700"/>
              <a:t>Random Forest</a:t>
            </a:r>
            <a:endParaRPr sz="1700"/>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Random Forest ML algorithm gave the best yield prediction accuracy</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References also support this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graphicFrame>
        <p:nvGraphicFramePr>
          <p:cNvPr id="179" name="Google Shape;179;p26"/>
          <p:cNvGraphicFramePr/>
          <p:nvPr/>
        </p:nvGraphicFramePr>
        <p:xfrm>
          <a:off x="5311900" y="1483155"/>
          <a:ext cx="3000000" cy="3000000"/>
        </p:xfrm>
        <a:graphic>
          <a:graphicData uri="http://schemas.openxmlformats.org/drawingml/2006/table">
            <a:tbl>
              <a:tblPr>
                <a:noFill/>
                <a:tableStyleId>{6ED0E54B-E9F4-4417-9A26-86CF67F43965}</a:tableStyleId>
              </a:tblPr>
              <a:tblGrid>
                <a:gridCol w="1679625"/>
                <a:gridCol w="1679625"/>
              </a:tblGrid>
              <a:tr h="357950">
                <a:tc>
                  <a:txBody>
                    <a:bodyPr/>
                    <a:lstStyle/>
                    <a:p>
                      <a:pPr indent="0" lvl="0" marL="0" rtl="0" algn="ctr">
                        <a:spcBef>
                          <a:spcPts val="0"/>
                        </a:spcBef>
                        <a:spcAft>
                          <a:spcPts val="0"/>
                        </a:spcAft>
                        <a:buNone/>
                      </a:pPr>
                      <a:r>
                        <a:rPr b="1" lang="en"/>
                        <a:t>Algorithm</a:t>
                      </a:r>
                      <a:endParaRPr b="1"/>
                    </a:p>
                  </a:txBody>
                  <a:tcPr marT="91425" marB="91425" marR="91425" marL="91425"/>
                </a:tc>
                <a:tc>
                  <a:txBody>
                    <a:bodyPr/>
                    <a:lstStyle/>
                    <a:p>
                      <a:pPr indent="0" lvl="0" marL="0" rtl="0" algn="ctr">
                        <a:spcBef>
                          <a:spcPts val="0"/>
                        </a:spcBef>
                        <a:spcAft>
                          <a:spcPts val="0"/>
                        </a:spcAft>
                        <a:buNone/>
                      </a:pPr>
                      <a:r>
                        <a:rPr b="1" lang="en"/>
                        <a:t>Accuracy</a:t>
                      </a:r>
                      <a:endParaRPr b="1"/>
                    </a:p>
                  </a:txBody>
                  <a:tcPr marT="91425" marB="91425" marR="91425" marL="91425"/>
                </a:tc>
              </a:tr>
              <a:tr h="357950">
                <a:tc>
                  <a:txBody>
                    <a:bodyPr/>
                    <a:lstStyle/>
                    <a:p>
                      <a:pPr indent="0" lvl="0" marL="0" rtl="0" algn="l">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18.75 %</a:t>
                      </a:r>
                      <a:endParaRPr/>
                    </a:p>
                  </a:txBody>
                  <a:tcPr marT="91425" marB="91425" marR="91425" marL="91425"/>
                </a:tc>
              </a:tr>
              <a:tr h="357950">
                <a:tc>
                  <a:txBody>
                    <a:bodyPr/>
                    <a:lstStyle/>
                    <a:p>
                      <a:pPr indent="0" lvl="0" marL="0" rtl="0" algn="l">
                        <a:spcBef>
                          <a:spcPts val="0"/>
                        </a:spcBef>
                        <a:spcAft>
                          <a:spcPts val="0"/>
                        </a:spcAft>
                        <a:buNone/>
                      </a:pPr>
                      <a:r>
                        <a:rPr lang="en"/>
                        <a:t>Decision Tree</a:t>
                      </a:r>
                      <a:endParaRPr/>
                    </a:p>
                  </a:txBody>
                  <a:tcPr marT="91425" marB="91425" marR="91425" marL="91425"/>
                </a:tc>
                <a:tc>
                  <a:txBody>
                    <a:bodyPr/>
                    <a:lstStyle/>
                    <a:p>
                      <a:pPr indent="0" lvl="0" marL="0" rtl="0" algn="ctr">
                        <a:spcBef>
                          <a:spcPts val="0"/>
                        </a:spcBef>
                        <a:spcAft>
                          <a:spcPts val="0"/>
                        </a:spcAft>
                        <a:buNone/>
                      </a:pPr>
                      <a:r>
                        <a:rPr lang="en"/>
                        <a:t>92.1678 %</a:t>
                      </a:r>
                      <a:endParaRPr/>
                    </a:p>
                  </a:txBody>
                  <a:tcPr marT="91425" marB="91425" marR="91425" marL="91425"/>
                </a:tc>
              </a:tr>
              <a:tr h="35795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ctr">
                        <a:spcBef>
                          <a:spcPts val="0"/>
                        </a:spcBef>
                        <a:spcAft>
                          <a:spcPts val="0"/>
                        </a:spcAft>
                        <a:buNone/>
                      </a:pPr>
                      <a:r>
                        <a:rPr lang="en"/>
                        <a:t>97.0679 %</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a:t>
            </a:r>
            <a:endParaRPr/>
          </a:p>
        </p:txBody>
      </p:sp>
      <p:sp>
        <p:nvSpPr>
          <p:cNvPr id="185" name="Google Shape;185;p27"/>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770275" y="1449256"/>
            <a:ext cx="6314276" cy="3541201"/>
          </a:xfrm>
          <a:prstGeom prst="rect">
            <a:avLst/>
          </a:prstGeom>
          <a:noFill/>
          <a:ln>
            <a:noFill/>
          </a:ln>
        </p:spPr>
      </p:pic>
      <p:sp>
        <p:nvSpPr>
          <p:cNvPr id="187" name="Google Shape;187;p27"/>
          <p:cNvSpPr txBox="1"/>
          <p:nvPr/>
        </p:nvSpPr>
        <p:spPr>
          <a:xfrm>
            <a:off x="306150" y="478635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  javatpoint.com</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93" name="Google Shape;193;p28"/>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a:t>
            </a:r>
            <a:r>
              <a:rPr b="1" lang="en" sz="2000" u="sng"/>
              <a:t>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653250" y="1796138"/>
            <a:ext cx="3931954" cy="2418625"/>
          </a:xfrm>
          <a:prstGeom prst="rect">
            <a:avLst/>
          </a:prstGeom>
          <a:noFill/>
          <a:ln>
            <a:noFill/>
          </a:ln>
        </p:spPr>
      </p:pic>
      <p:sp>
        <p:nvSpPr>
          <p:cNvPr id="195" name="Google Shape;195;p28"/>
          <p:cNvSpPr txBox="1"/>
          <p:nvPr/>
        </p:nvSpPr>
        <p:spPr>
          <a:xfrm>
            <a:off x="4816950" y="3494625"/>
            <a:ext cx="38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Achieved the accuracy of 97.06 %</a:t>
            </a:r>
            <a:endParaRPr>
              <a:latin typeface="Lato"/>
              <a:ea typeface="Lato"/>
              <a:cs typeface="Lato"/>
              <a:sym typeface="Lato"/>
            </a:endParaRPr>
          </a:p>
        </p:txBody>
      </p:sp>
      <p:pic>
        <p:nvPicPr>
          <p:cNvPr id="196" name="Google Shape;196;p28"/>
          <p:cNvPicPr preferRelativeResize="0"/>
          <p:nvPr/>
        </p:nvPicPr>
        <p:blipFill rotWithShape="1">
          <a:blip r:embed="rId4">
            <a:alphaModFix/>
          </a:blip>
          <a:srcRect b="0" l="965" r="13630" t="0"/>
          <a:stretch/>
        </p:blipFill>
        <p:spPr>
          <a:xfrm>
            <a:off x="4878150" y="2039550"/>
            <a:ext cx="3643325" cy="59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202" name="Google Shape;202;p29"/>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203" name="Google Shape;203;p29"/>
          <p:cNvPicPr preferRelativeResize="0"/>
          <p:nvPr/>
        </p:nvPicPr>
        <p:blipFill>
          <a:blip r:embed="rId3">
            <a:alphaModFix/>
          </a:blip>
          <a:stretch>
            <a:fillRect/>
          </a:stretch>
        </p:blipFill>
        <p:spPr>
          <a:xfrm>
            <a:off x="459923" y="1612450"/>
            <a:ext cx="4269975" cy="2673800"/>
          </a:xfrm>
          <a:prstGeom prst="rect">
            <a:avLst/>
          </a:prstGeom>
          <a:noFill/>
          <a:ln>
            <a:noFill/>
          </a:ln>
        </p:spPr>
      </p:pic>
      <p:pic>
        <p:nvPicPr>
          <p:cNvPr id="204" name="Google Shape;204;p29"/>
          <p:cNvPicPr preferRelativeResize="0"/>
          <p:nvPr/>
        </p:nvPicPr>
        <p:blipFill>
          <a:blip r:embed="rId4">
            <a:alphaModFix/>
          </a:blip>
          <a:stretch>
            <a:fillRect/>
          </a:stretch>
        </p:blipFill>
        <p:spPr>
          <a:xfrm>
            <a:off x="4981025" y="1561425"/>
            <a:ext cx="3810600" cy="3102425"/>
          </a:xfrm>
          <a:prstGeom prst="rect">
            <a:avLst/>
          </a:prstGeom>
          <a:noFill/>
          <a:ln>
            <a:noFill/>
          </a:ln>
        </p:spPr>
      </p:pic>
      <p:sp>
        <p:nvSpPr>
          <p:cNvPr id="205" name="Google Shape;205;p29"/>
          <p:cNvSpPr txBox="1"/>
          <p:nvPr/>
        </p:nvSpPr>
        <p:spPr>
          <a:xfrm>
            <a:off x="836850" y="4575175"/>
            <a:ext cx="58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 terms of accuracy Random Forest Algorithm is far better than Linear Regression and significantly more accurate than the decision trees.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ctrTitle"/>
          </p:nvPr>
        </p:nvSpPr>
        <p:spPr>
          <a:xfrm>
            <a:off x="727950" y="148825"/>
            <a:ext cx="7688100" cy="7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Step-4</a:t>
            </a:r>
            <a:endParaRPr/>
          </a:p>
        </p:txBody>
      </p:sp>
      <p:sp>
        <p:nvSpPr>
          <p:cNvPr id="211" name="Google Shape;211;p30"/>
          <p:cNvSpPr txBox="1"/>
          <p:nvPr>
            <p:ph idx="1" type="subTitle"/>
          </p:nvPr>
        </p:nvSpPr>
        <p:spPr>
          <a:xfrm>
            <a:off x="729625" y="969500"/>
            <a:ext cx="7688100" cy="274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latin typeface="Roboto"/>
                <a:ea typeface="Roboto"/>
                <a:cs typeface="Roboto"/>
                <a:sym typeface="Roboto"/>
              </a:rPr>
              <a:t>System Architecture</a:t>
            </a:r>
            <a:endParaRPr b="1" sz="2000">
              <a:latin typeface="Roboto"/>
              <a:ea typeface="Roboto"/>
              <a:cs typeface="Roboto"/>
              <a:sym typeface="Roboto"/>
            </a:endParaRPr>
          </a:p>
        </p:txBody>
      </p:sp>
      <p:pic>
        <p:nvPicPr>
          <p:cNvPr id="212" name="Google Shape;212;p30"/>
          <p:cNvPicPr preferRelativeResize="0"/>
          <p:nvPr/>
        </p:nvPicPr>
        <p:blipFill>
          <a:blip r:embed="rId3">
            <a:alphaModFix/>
          </a:blip>
          <a:stretch>
            <a:fillRect/>
          </a:stretch>
        </p:blipFill>
        <p:spPr>
          <a:xfrm>
            <a:off x="1073300" y="2009775"/>
            <a:ext cx="7342750" cy="238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ctrTitle"/>
          </p:nvPr>
        </p:nvSpPr>
        <p:spPr>
          <a:xfrm>
            <a:off x="647800" y="199850"/>
            <a:ext cx="7688100" cy="91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sp>
        <p:nvSpPr>
          <p:cNvPr id="218" name="Google Shape;218;p31"/>
          <p:cNvSpPr txBox="1"/>
          <p:nvPr>
            <p:ph idx="1" type="subTitle"/>
          </p:nvPr>
        </p:nvSpPr>
        <p:spPr>
          <a:xfrm>
            <a:off x="729625" y="989925"/>
            <a:ext cx="7688100" cy="403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2800">
              <a:latin typeface="Comic Sans MS"/>
              <a:ea typeface="Comic Sans MS"/>
              <a:cs typeface="Comic Sans MS"/>
              <a:sym typeface="Comic Sans MS"/>
            </a:endParaRPr>
          </a:p>
          <a:p>
            <a:pPr indent="-342900" lvl="0" marL="457200" rtl="0" algn="l">
              <a:spcBef>
                <a:spcPts val="0"/>
              </a:spcBef>
              <a:spcAft>
                <a:spcPts val="0"/>
              </a:spcAft>
              <a:buSzPts val="1800"/>
              <a:buFont typeface="Roboto"/>
              <a:buChar char="●"/>
            </a:pPr>
            <a:r>
              <a:rPr b="1" lang="en" sz="2800">
                <a:latin typeface="Comic Sans MS"/>
                <a:ea typeface="Comic Sans MS"/>
                <a:cs typeface="Comic Sans MS"/>
                <a:sym typeface="Comic Sans MS"/>
              </a:rPr>
              <a:t>A user-friendly website</a:t>
            </a:r>
            <a:endParaRPr b="1" sz="2800">
              <a:latin typeface="Comic Sans MS"/>
              <a:ea typeface="Comic Sans MS"/>
              <a:cs typeface="Comic Sans MS"/>
              <a:sym typeface="Comic Sans MS"/>
            </a:endParaRPr>
          </a:p>
          <a:p>
            <a:pPr indent="0" lvl="0" marL="0" rtl="0" algn="l">
              <a:spcBef>
                <a:spcPts val="0"/>
              </a:spcBef>
              <a:spcAft>
                <a:spcPts val="0"/>
              </a:spcAft>
              <a:buNone/>
            </a:pPr>
            <a:r>
              <a:t/>
            </a:r>
            <a:endParaRPr b="1" sz="2800">
              <a:latin typeface="Comic Sans MS"/>
              <a:ea typeface="Comic Sans MS"/>
              <a:cs typeface="Comic Sans MS"/>
              <a:sym typeface="Comic Sans MS"/>
            </a:endParaRPr>
          </a:p>
          <a:p>
            <a:pPr indent="-406400" lvl="0" marL="457200" rtl="0" algn="l">
              <a:spcBef>
                <a:spcPts val="0"/>
              </a:spcBef>
              <a:spcAft>
                <a:spcPts val="0"/>
              </a:spcAft>
              <a:buSzPts val="2800"/>
              <a:buFont typeface="Comic Sans MS"/>
              <a:buChar char="●"/>
            </a:pPr>
            <a:r>
              <a:rPr b="1" lang="en" sz="2800">
                <a:latin typeface="Comic Sans MS"/>
                <a:ea typeface="Comic Sans MS"/>
                <a:cs typeface="Comic Sans MS"/>
                <a:sym typeface="Comic Sans MS"/>
              </a:rPr>
              <a:t>A trained model in the backend server</a:t>
            </a:r>
            <a:endParaRPr b="1" sz="2800">
              <a:latin typeface="Comic Sans MS"/>
              <a:ea typeface="Comic Sans MS"/>
              <a:cs typeface="Comic Sans MS"/>
              <a:sym typeface="Comic Sans MS"/>
            </a:endParaRPr>
          </a:p>
          <a:p>
            <a:pPr indent="0" lvl="0" marL="0" rtl="0" algn="l">
              <a:spcBef>
                <a:spcPts val="0"/>
              </a:spcBef>
              <a:spcAft>
                <a:spcPts val="0"/>
              </a:spcAft>
              <a:buNone/>
            </a:pPr>
            <a:r>
              <a:t/>
            </a:r>
            <a:endParaRPr b="1" sz="2800">
              <a:latin typeface="Comic Sans MS"/>
              <a:ea typeface="Comic Sans MS"/>
              <a:cs typeface="Comic Sans MS"/>
              <a:sym typeface="Comic Sans MS"/>
            </a:endParaRPr>
          </a:p>
          <a:p>
            <a:pPr indent="-406400" lvl="0" marL="457200" rtl="0" algn="l">
              <a:spcBef>
                <a:spcPts val="0"/>
              </a:spcBef>
              <a:spcAft>
                <a:spcPts val="0"/>
              </a:spcAft>
              <a:buSzPts val="2800"/>
              <a:buFont typeface="Comic Sans MS"/>
              <a:buChar char="●"/>
            </a:pPr>
            <a:r>
              <a:rPr b="1" lang="en" sz="2800">
                <a:latin typeface="Comic Sans MS"/>
                <a:ea typeface="Comic Sans MS"/>
                <a:cs typeface="Comic Sans MS"/>
                <a:sym typeface="Comic Sans MS"/>
              </a:rPr>
              <a:t>User interacts with the system and gets the predictions.</a:t>
            </a:r>
            <a:endParaRPr b="1" sz="280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727950" y="408225"/>
            <a:ext cx="7688100" cy="77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Group Members </a:t>
            </a:r>
            <a:r>
              <a:rPr lang="en" sz="3600"/>
              <a:t>(Group 60)</a:t>
            </a:r>
            <a:endParaRPr sz="3600"/>
          </a:p>
        </p:txBody>
      </p:sp>
      <p:sp>
        <p:nvSpPr>
          <p:cNvPr id="94" name="Google Shape;94;p14"/>
          <p:cNvSpPr txBox="1"/>
          <p:nvPr>
            <p:ph idx="1" type="subTitle"/>
          </p:nvPr>
        </p:nvSpPr>
        <p:spPr>
          <a:xfrm>
            <a:off x="625902" y="1500175"/>
            <a:ext cx="7688100" cy="541200"/>
          </a:xfrm>
          <a:prstGeom prst="rect">
            <a:avLst/>
          </a:prstGeom>
        </p:spPr>
        <p:txBody>
          <a:bodyPr anchorCtr="0" anchor="t" bIns="91425" lIns="91425" spcFirstLastPara="1" rIns="91425" wrap="square" tIns="91425">
            <a:noAutofit/>
          </a:bodyPr>
          <a:lstStyle/>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Kshitij Khot (1906086)</a:t>
            </a:r>
            <a:endParaRPr b="1" sz="1580">
              <a:latin typeface="Roboto"/>
              <a:ea typeface="Roboto"/>
              <a:cs typeface="Roboto"/>
              <a:sym typeface="Roboto"/>
            </a:endParaRPr>
          </a:p>
          <a:p>
            <a:pPr indent="0" lvl="0" marL="0" rtl="0" algn="l">
              <a:lnSpc>
                <a:spcPct val="80000"/>
              </a:lnSpc>
              <a:spcBef>
                <a:spcPts val="0"/>
              </a:spcBef>
              <a:spcAft>
                <a:spcPts val="0"/>
              </a:spcAft>
              <a:buNone/>
            </a:pPr>
            <a:r>
              <a:t/>
            </a:r>
            <a:endParaRPr b="1" sz="1580">
              <a:latin typeface="Roboto"/>
              <a:ea typeface="Roboto"/>
              <a:cs typeface="Roboto"/>
              <a:sym typeface="Roboto"/>
            </a:endParaRPr>
          </a:p>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Pranjal Mishra (1906024)</a:t>
            </a:r>
            <a:endParaRPr b="1" sz="1580">
              <a:latin typeface="Roboto"/>
              <a:ea typeface="Roboto"/>
              <a:cs typeface="Roboto"/>
              <a:sym typeface="Roboto"/>
            </a:endParaRPr>
          </a:p>
          <a:p>
            <a:pPr indent="0" lvl="0" marL="0" rtl="0" algn="l">
              <a:lnSpc>
                <a:spcPct val="80000"/>
              </a:lnSpc>
              <a:spcBef>
                <a:spcPts val="0"/>
              </a:spcBef>
              <a:spcAft>
                <a:spcPts val="0"/>
              </a:spcAft>
              <a:buNone/>
            </a:pPr>
            <a:r>
              <a:t/>
            </a:r>
            <a:endParaRPr b="1" sz="1580">
              <a:latin typeface="Roboto"/>
              <a:ea typeface="Roboto"/>
              <a:cs typeface="Roboto"/>
              <a:sym typeface="Roboto"/>
            </a:endParaRPr>
          </a:p>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Priyanshu Bhardwaj (1906023)</a:t>
            </a:r>
            <a:endParaRPr b="1" sz="1580">
              <a:latin typeface="Roboto"/>
              <a:ea typeface="Roboto"/>
              <a:cs typeface="Roboto"/>
              <a:sym typeface="Roboto"/>
            </a:endParaRPr>
          </a:p>
        </p:txBody>
      </p:sp>
      <p:sp>
        <p:nvSpPr>
          <p:cNvPr id="95" name="Google Shape;95;p14"/>
          <p:cNvSpPr txBox="1"/>
          <p:nvPr/>
        </p:nvSpPr>
        <p:spPr>
          <a:xfrm>
            <a:off x="1734925" y="2979975"/>
            <a:ext cx="58782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Roboto Black"/>
                <a:ea typeface="Roboto Black"/>
                <a:cs typeface="Roboto Black"/>
                <a:sym typeface="Roboto Black"/>
              </a:rPr>
              <a:t>Project Supervisor</a:t>
            </a:r>
            <a:endParaRPr sz="2400">
              <a:latin typeface="Roboto Black"/>
              <a:ea typeface="Roboto Black"/>
              <a:cs typeface="Roboto Black"/>
              <a:sym typeface="Roboto Black"/>
            </a:endParaRPr>
          </a:p>
          <a:p>
            <a:pPr indent="0" lvl="0" marL="0" rtl="0" algn="ctr">
              <a:spcBef>
                <a:spcPts val="0"/>
              </a:spcBef>
              <a:spcAft>
                <a:spcPts val="0"/>
              </a:spcAft>
              <a:buNone/>
            </a:pPr>
            <a:r>
              <a:t/>
            </a:r>
            <a:endParaRPr sz="800">
              <a:latin typeface="Roboto Black"/>
              <a:ea typeface="Roboto Black"/>
              <a:cs typeface="Roboto Black"/>
              <a:sym typeface="Roboto Black"/>
            </a:endParaRPr>
          </a:p>
          <a:p>
            <a:pPr indent="0" lvl="0" marL="0" rtl="0" algn="ctr">
              <a:spcBef>
                <a:spcPts val="0"/>
              </a:spcBef>
              <a:spcAft>
                <a:spcPts val="0"/>
              </a:spcAft>
              <a:buNone/>
            </a:pPr>
            <a:r>
              <a:rPr b="1" i="1" lang="en" sz="1800">
                <a:latin typeface="Roboto"/>
                <a:ea typeface="Roboto"/>
                <a:cs typeface="Roboto"/>
                <a:sym typeface="Roboto"/>
              </a:rPr>
              <a:t>Dr. Anushree Tripathi</a:t>
            </a:r>
            <a:endParaRPr b="1" i="1" sz="1800">
              <a:latin typeface="Roboto"/>
              <a:ea typeface="Roboto"/>
              <a:cs typeface="Roboto"/>
              <a:sym typeface="Roboto"/>
            </a:endParaRPr>
          </a:p>
          <a:p>
            <a:pPr indent="0" lvl="0" marL="0" rtl="0" algn="ctr">
              <a:spcBef>
                <a:spcPts val="0"/>
              </a:spcBef>
              <a:spcAft>
                <a:spcPts val="0"/>
              </a:spcAft>
              <a:buNone/>
            </a:pPr>
            <a:r>
              <a:rPr i="1" lang="en" sz="1800">
                <a:latin typeface="Roboto"/>
                <a:ea typeface="Roboto"/>
                <a:cs typeface="Roboto"/>
                <a:sym typeface="Roboto"/>
              </a:rPr>
              <a:t>Department of Computer Science and Engineering</a:t>
            </a:r>
            <a:endParaRPr i="1" sz="1800">
              <a:latin typeface="Roboto"/>
              <a:ea typeface="Roboto"/>
              <a:cs typeface="Roboto"/>
              <a:sym typeface="Roboto"/>
            </a:endParaRPr>
          </a:p>
          <a:p>
            <a:pPr indent="0" lvl="0" marL="0" rtl="0" algn="ctr">
              <a:spcBef>
                <a:spcPts val="0"/>
              </a:spcBef>
              <a:spcAft>
                <a:spcPts val="0"/>
              </a:spcAft>
              <a:buNone/>
            </a:pPr>
            <a:r>
              <a:rPr i="1" lang="en" sz="1800">
                <a:latin typeface="Roboto"/>
                <a:ea typeface="Roboto"/>
                <a:cs typeface="Roboto"/>
                <a:sym typeface="Roboto"/>
              </a:rPr>
              <a:t>NIT PATNA</a:t>
            </a:r>
            <a:endParaRPr i="1" sz="1800">
              <a:latin typeface="Roboto"/>
              <a:ea typeface="Roboto"/>
              <a:cs typeface="Roboto"/>
              <a:sym typeface="Roboto"/>
            </a:endParaRPr>
          </a:p>
        </p:txBody>
      </p:sp>
      <p:pic>
        <p:nvPicPr>
          <p:cNvPr id="96" name="Google Shape;96;p14"/>
          <p:cNvPicPr preferRelativeResize="0"/>
          <p:nvPr/>
        </p:nvPicPr>
        <p:blipFill>
          <a:blip r:embed="rId3">
            <a:alphaModFix/>
          </a:blip>
          <a:stretch>
            <a:fillRect/>
          </a:stretch>
        </p:blipFill>
        <p:spPr>
          <a:xfrm>
            <a:off x="6174250" y="1086875"/>
            <a:ext cx="1719598" cy="17195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ctrTitle"/>
          </p:nvPr>
        </p:nvSpPr>
        <p:spPr>
          <a:xfrm>
            <a:off x="729450" y="346975"/>
            <a:ext cx="76881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24" name="Google Shape;224;p32"/>
          <p:cNvSpPr txBox="1"/>
          <p:nvPr>
            <p:ph idx="1" type="subTitle"/>
          </p:nvPr>
        </p:nvSpPr>
        <p:spPr>
          <a:xfrm>
            <a:off x="469450" y="1449150"/>
            <a:ext cx="8184600" cy="36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W</a:t>
            </a:r>
            <a:r>
              <a:rPr lang="en" sz="2100">
                <a:latin typeface="Roboto"/>
                <a:ea typeface="Roboto"/>
                <a:cs typeface="Roboto"/>
                <a:sym typeface="Roboto"/>
              </a:rPr>
              <a:t>e have come up with a model which is used for crop prediction with its yield using machine learning techniques which were implemented on Jupyter notebook.</a:t>
            </a:r>
            <a:endParaRPr sz="2100">
              <a:latin typeface="Roboto"/>
              <a:ea typeface="Roboto"/>
              <a:cs typeface="Roboto"/>
              <a:sym typeface="Roboto"/>
            </a:endParaRPr>
          </a:p>
          <a:p>
            <a:pPr indent="0" lvl="0" marL="457200" rtl="0" algn="l">
              <a:spcBef>
                <a:spcPts val="0"/>
              </a:spcBef>
              <a:spcAft>
                <a:spcPts val="0"/>
              </a:spcAft>
              <a:buNone/>
            </a:pPr>
            <a:r>
              <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The Random Forest Algorithm came to be the most accurate predictor.</a:t>
            </a:r>
            <a:endParaRPr sz="2100">
              <a:solidFill>
                <a:srgbClr val="FF0000"/>
              </a:solidFill>
              <a:latin typeface="Roboto"/>
              <a:ea typeface="Roboto"/>
              <a:cs typeface="Roboto"/>
              <a:sym typeface="Roboto"/>
            </a:endParaRPr>
          </a:p>
          <a:p>
            <a:pPr indent="0" lvl="0" marL="0" rtl="0" algn="l">
              <a:spcBef>
                <a:spcPts val="0"/>
              </a:spcBef>
              <a:spcAft>
                <a:spcPts val="0"/>
              </a:spcAft>
              <a:buNone/>
            </a:pPr>
            <a:r>
              <a:rPr lang="en" sz="2100">
                <a:solidFill>
                  <a:srgbClr val="FF0000"/>
                </a:solidFill>
                <a:latin typeface="Roboto"/>
                <a:ea typeface="Roboto"/>
                <a:cs typeface="Roboto"/>
                <a:sym typeface="Roboto"/>
              </a:rPr>
              <a:t>	</a:t>
            </a:r>
            <a:endParaRPr sz="2100">
              <a:solidFill>
                <a:srgbClr val="FF0000"/>
              </a:solidFill>
              <a:latin typeface="Roboto"/>
              <a:ea typeface="Roboto"/>
              <a:cs typeface="Roboto"/>
              <a:sym typeface="Roboto"/>
            </a:endParaRPr>
          </a:p>
          <a:p>
            <a:pPr indent="0" lvl="0" marL="4572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ctrTitle"/>
          </p:nvPr>
        </p:nvSpPr>
        <p:spPr>
          <a:xfrm>
            <a:off x="729450" y="255125"/>
            <a:ext cx="76881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t>
            </a:r>
            <a:r>
              <a:rPr lang="en" sz="2200"/>
              <a:t>contd.</a:t>
            </a:r>
            <a:endParaRPr sz="2200"/>
          </a:p>
        </p:txBody>
      </p:sp>
      <p:sp>
        <p:nvSpPr>
          <p:cNvPr id="230" name="Google Shape;230;p33"/>
          <p:cNvSpPr txBox="1"/>
          <p:nvPr>
            <p:ph idx="1" type="subTitle"/>
          </p:nvPr>
        </p:nvSpPr>
        <p:spPr>
          <a:xfrm>
            <a:off x="729625" y="1367525"/>
            <a:ext cx="7688100" cy="356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sz="2000"/>
              <a:t>Developed a user friendly web application to interact with the model.</a:t>
            </a:r>
            <a:endParaRPr sz="2000"/>
          </a:p>
          <a:p>
            <a:pPr indent="-355600" lvl="0" marL="457200" rtl="0" algn="l">
              <a:spcBef>
                <a:spcPts val="0"/>
              </a:spcBef>
              <a:spcAft>
                <a:spcPts val="0"/>
              </a:spcAft>
              <a:buSzPts val="2000"/>
              <a:buChar char="-"/>
            </a:pPr>
            <a:r>
              <a:rPr lang="en" sz="2000"/>
              <a:t>It is a react  single-page application.</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web application portrays the crops with corresponding yields</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ctrTitle"/>
          </p:nvPr>
        </p:nvSpPr>
        <p:spPr>
          <a:xfrm>
            <a:off x="729450" y="255125"/>
            <a:ext cx="76881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t>
            </a:r>
            <a:r>
              <a:rPr lang="en" sz="2200"/>
              <a:t>contd.</a:t>
            </a:r>
            <a:endParaRPr sz="2200"/>
          </a:p>
        </p:txBody>
      </p:sp>
      <p:sp>
        <p:nvSpPr>
          <p:cNvPr id="236" name="Google Shape;236;p34"/>
          <p:cNvSpPr txBox="1"/>
          <p:nvPr>
            <p:ph idx="1" type="subTitle"/>
          </p:nvPr>
        </p:nvSpPr>
        <p:spPr>
          <a:xfrm>
            <a:off x="729625" y="1367525"/>
            <a:ext cx="7688100" cy="356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Developed a user friendly react web application to interact with the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0" y="-61225"/>
            <a:ext cx="9144000" cy="5204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ctrTitle"/>
          </p:nvPr>
        </p:nvSpPr>
        <p:spPr>
          <a:xfrm>
            <a:off x="729450" y="244925"/>
            <a:ext cx="7688100" cy="9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43" name="Google Shape;243;p35"/>
          <p:cNvSpPr txBox="1"/>
          <p:nvPr>
            <p:ph idx="1" type="subTitle"/>
          </p:nvPr>
        </p:nvSpPr>
        <p:spPr>
          <a:xfrm>
            <a:off x="1403175" y="1163525"/>
            <a:ext cx="6322200" cy="29799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1700">
                <a:solidFill>
                  <a:srgbClr val="000000"/>
                </a:solidFill>
                <a:latin typeface="Roboto"/>
                <a:ea typeface="Roboto"/>
                <a:cs typeface="Roboto"/>
                <a:sym typeface="Roboto"/>
              </a:rPr>
              <a:t>This work presents an effective crop prediction system by using past data. Using Machine Learning model and functions datasets are analyzed and the trained model is used to fetch the crop based on region and season. This proposed system helps the farmers to select suitable crops based on season and region of sowing. It will in- turn help the farmers by reducing the loss faced by them and improve net crop yield.</a:t>
            </a:r>
            <a:endParaRPr sz="1700">
              <a:solidFill>
                <a:srgbClr val="000000"/>
              </a:solidFill>
              <a:latin typeface="Roboto"/>
              <a:ea typeface="Roboto"/>
              <a:cs typeface="Roboto"/>
              <a:sym typeface="Roboto"/>
            </a:endParaRPr>
          </a:p>
          <a:p>
            <a:pPr indent="0" lvl="0" marL="0" rtl="0" algn="l">
              <a:lnSpc>
                <a:spcPct val="115000"/>
              </a:lnSpc>
              <a:spcBef>
                <a:spcPts val="1600"/>
              </a:spcBef>
              <a:spcAft>
                <a:spcPts val="0"/>
              </a:spcAft>
              <a:buNone/>
            </a:pPr>
            <a:r>
              <a:rPr lang="en" sz="1700">
                <a:solidFill>
                  <a:srgbClr val="000000"/>
                </a:solidFill>
                <a:latin typeface="Roboto"/>
                <a:ea typeface="Roboto"/>
                <a:cs typeface="Roboto"/>
                <a:sym typeface="Roboto"/>
              </a:rPr>
              <a:t>This also contributes to our Indian economy by increasing the yield rate of crop production.</a:t>
            </a:r>
            <a:endParaRPr sz="1700">
              <a:solidFill>
                <a:srgbClr val="000000"/>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pic>
        <p:nvPicPr>
          <p:cNvPr id="244" name="Google Shape;244;p35"/>
          <p:cNvPicPr preferRelativeResize="0"/>
          <p:nvPr/>
        </p:nvPicPr>
        <p:blipFill>
          <a:blip r:embed="rId3">
            <a:alphaModFix/>
          </a:blip>
          <a:stretch>
            <a:fillRect/>
          </a:stretch>
        </p:blipFill>
        <p:spPr>
          <a:xfrm>
            <a:off x="1" y="3751875"/>
            <a:ext cx="9062349" cy="139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ctrTitle"/>
          </p:nvPr>
        </p:nvSpPr>
        <p:spPr>
          <a:xfrm>
            <a:off x="729450" y="387800"/>
            <a:ext cx="7688100" cy="111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250" name="Google Shape;250;p36"/>
          <p:cNvSpPr txBox="1"/>
          <p:nvPr>
            <p:ph idx="1" type="subTitle"/>
          </p:nvPr>
        </p:nvSpPr>
        <p:spPr>
          <a:xfrm>
            <a:off x="586750" y="1806350"/>
            <a:ext cx="7688100" cy="2959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boto"/>
              <a:buChar char="●"/>
            </a:pPr>
            <a:r>
              <a:rPr lang="en">
                <a:latin typeface="Roboto"/>
                <a:ea typeface="Roboto"/>
                <a:cs typeface="Roboto"/>
                <a:sym typeface="Roboto"/>
              </a:rPr>
              <a:t>We can try applying data independent system i.e. our </a:t>
            </a:r>
            <a:r>
              <a:rPr lang="en">
                <a:latin typeface="Roboto"/>
                <a:ea typeface="Roboto"/>
                <a:cs typeface="Roboto"/>
                <a:sym typeface="Roboto"/>
              </a:rPr>
              <a:t>system</a:t>
            </a:r>
            <a:r>
              <a:rPr lang="en">
                <a:latin typeface="Roboto"/>
                <a:ea typeface="Roboto"/>
                <a:cs typeface="Roboto"/>
                <a:sym typeface="Roboto"/>
              </a:rPr>
              <a:t> should predict with same accuracy even though data is more or less.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Integrating soil details to our advantage, as a parameter.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We can predict whether and how much irrigation is required based on rainfall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So on…</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a:off x="727950" y="475400"/>
            <a:ext cx="7688100" cy="7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56" name="Google Shape;256;p37"/>
          <p:cNvSpPr txBox="1"/>
          <p:nvPr>
            <p:ph idx="1" type="subTitle"/>
          </p:nvPr>
        </p:nvSpPr>
        <p:spPr>
          <a:xfrm>
            <a:off x="729625" y="1357325"/>
            <a:ext cx="7688100" cy="3786300"/>
          </a:xfrm>
          <a:prstGeom prst="rect">
            <a:avLst/>
          </a:prstGeom>
        </p:spPr>
        <p:txBody>
          <a:bodyPr anchorCtr="0" anchor="t" bIns="91425" lIns="91425" spcFirstLastPara="1" rIns="91425" wrap="square" tIns="91425">
            <a:noAutofit/>
          </a:bodyPr>
          <a:lstStyle/>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based on Indian Agriculture using Machine Learning - 2020 International Conference for Emerging Technology (INCET) Belgaum, India. Jun 5-7, 2020</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 reinforced random forest model for enhanced crop yield prediction by integrating agrarian parameters - Dhivya Elavarasan, · P. M. Durai Raj Vincent, Journal of Ambient Intelligence and Humanized Computing (2021) </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Fuzzy deep learning-based crop yield prediction model for sustainable agronomical frameworks -  Dhivya Elavarasan, · P. M. Durai Raj Vincent, Neural Computing and Applications (2021)</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Emerging Trends in Machine Learning to Predict Crop Yield and Study Its Influential Factors: A Survey - Nishu Bali, Anshu Singla, Archives of Computational Methods in Engineering (2022)</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Using Machine Learning Algorithms - Aruvansh Nigam, Saksham Garg , Archit Agrawal, Parul Agrawal, 2019 Fifth International Conference on Image Information Processing (ICIIP)</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 Study on Various Data Mining Techniques for Crop Yield Prediction - Yogesh Gandge, Sandhya, 2017 International Conference on Electrical, Electronics, Communication, Computer and Optimization Techniques (ICEECCOT)</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Prediction using Machine Learning - M.Kalimuthu, P.Vaishnavi, M.Kishore, Proceedings of the Third International Conference on Smart Systems and Inventive Technology (ICCSIT 2020)</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An efficient algorithm for predicting crop using historical data and pattern matching technique Anjana, Aishwarya Kedlaya K , Aysha Sana, B Apoorva Bhat, Sharath Kumar, Nagaraj Bhat</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using Machine Learning Algorithms - Anakha Venugopal, Aparna S, Jinsu Mani, Rima Mathew, Prof. Vinu Williams Department of Computer Science and Engineering </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Aruvansh Nigam, Saksham Garg, Archit Agrawal “Crop Yield Prediction using ML Algorithms “,2019</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u="sng">
                <a:solidFill>
                  <a:srgbClr val="1155CC"/>
                </a:solidFill>
                <a:latin typeface="Arial"/>
                <a:ea typeface="Arial"/>
                <a:cs typeface="Arial"/>
                <a:sym typeface="Arial"/>
                <a:hlinkClick r:id="rId3">
                  <a:extLst>
                    <a:ext uri="{A12FA001-AC4F-418D-AE19-62706E023703}">
                      <ahyp:hlinkClr val="tx"/>
                    </a:ext>
                  </a:extLst>
                </a:hlinkClick>
              </a:rPr>
              <a:t>https://www.data.gov.in</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u="sng">
                <a:solidFill>
                  <a:srgbClr val="1155CC"/>
                </a:solidFill>
                <a:latin typeface="Arial"/>
                <a:ea typeface="Arial"/>
                <a:cs typeface="Arial"/>
                <a:sym typeface="Arial"/>
                <a:hlinkClick r:id="rId4">
                  <a:extLst>
                    <a:ext uri="{A12FA001-AC4F-418D-AE19-62706E023703}">
                      <ahyp:hlinkClr val="tx"/>
                    </a:ext>
                  </a:extLst>
                </a:hlinkClick>
              </a:rPr>
              <a:t>Machine Learning Random Forest Algorithm - Javatpoint</a:t>
            </a:r>
            <a:endParaRPr i="1" sz="1117">
              <a:solidFill>
                <a:srgbClr val="000000"/>
              </a:solidFill>
              <a:latin typeface="Arial"/>
              <a:ea typeface="Arial"/>
              <a:cs typeface="Arial"/>
              <a:sym typeface="Arial"/>
            </a:endParaRPr>
          </a:p>
          <a:p>
            <a:pPr indent="0" lvl="0" marL="0" rtl="0" algn="l">
              <a:lnSpc>
                <a:spcPct val="80000"/>
              </a:lnSpc>
              <a:spcBef>
                <a:spcPts val="0"/>
              </a:spcBef>
              <a:spcAft>
                <a:spcPts val="0"/>
              </a:spcAft>
              <a:buSzPts val="1018"/>
              <a:buNone/>
            </a:pPr>
            <a:r>
              <a:t/>
            </a:r>
            <a:endParaRPr sz="148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ctrTitle"/>
          </p:nvPr>
        </p:nvSpPr>
        <p:spPr>
          <a:xfrm>
            <a:off x="617200" y="3121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102" name="Google Shape;102;p15"/>
          <p:cNvSpPr txBox="1"/>
          <p:nvPr>
            <p:ph idx="1" type="subTitle"/>
          </p:nvPr>
        </p:nvSpPr>
        <p:spPr>
          <a:xfrm>
            <a:off x="729600" y="1888025"/>
            <a:ext cx="3842400" cy="2184000"/>
          </a:xfrm>
          <a:prstGeom prst="rect">
            <a:avLst/>
          </a:prstGeom>
        </p:spPr>
        <p:txBody>
          <a:bodyPr anchorCtr="0" anchor="t" bIns="91425" lIns="91425" spcFirstLastPara="1" rIns="91425" wrap="square" tIns="91425">
            <a:noAutofit/>
          </a:bodyPr>
          <a:lstStyle/>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Motivation / Introduction</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Problem?</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Proposed Solution</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Objective</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Related works</a:t>
            </a:r>
            <a:endParaRPr sz="1560">
              <a:latin typeface="Roboto"/>
              <a:ea typeface="Roboto"/>
              <a:cs typeface="Roboto"/>
              <a:sym typeface="Roboto"/>
            </a:endParaRPr>
          </a:p>
          <a:p>
            <a:pPr indent="0" lvl="0" marL="457200" rtl="0" algn="l">
              <a:lnSpc>
                <a:spcPct val="80000"/>
              </a:lnSpc>
              <a:spcBef>
                <a:spcPts val="0"/>
              </a:spcBef>
              <a:spcAft>
                <a:spcPts val="0"/>
              </a:spcAft>
              <a:buSzPts val="523"/>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p:txBody>
      </p:sp>
      <p:sp>
        <p:nvSpPr>
          <p:cNvPr id="103" name="Google Shape;103;p15"/>
          <p:cNvSpPr txBox="1"/>
          <p:nvPr>
            <p:ph idx="1" type="subTitle"/>
          </p:nvPr>
        </p:nvSpPr>
        <p:spPr>
          <a:xfrm>
            <a:off x="4760075" y="1888025"/>
            <a:ext cx="3842400" cy="2184000"/>
          </a:xfrm>
          <a:prstGeom prst="rect">
            <a:avLst/>
          </a:prstGeom>
        </p:spPr>
        <p:txBody>
          <a:bodyPr anchorCtr="0" anchor="t" bIns="91425" lIns="91425" spcFirstLastPara="1" rIns="91425" wrap="square" tIns="91425">
            <a:noAutofit/>
          </a:bodyPr>
          <a:lstStyle/>
          <a:p>
            <a:pPr indent="0" lvl="0" marL="457200" rtl="0" algn="l">
              <a:lnSpc>
                <a:spcPct val="80000"/>
              </a:lnSpc>
              <a:spcBef>
                <a:spcPts val="0"/>
              </a:spcBef>
              <a:spcAft>
                <a:spcPts val="0"/>
              </a:spcAft>
              <a:buNone/>
            </a:pPr>
            <a:r>
              <a:rPr lang="en" sz="1560">
                <a:latin typeface="Roboto"/>
                <a:ea typeface="Roboto"/>
                <a:cs typeface="Roboto"/>
                <a:sym typeface="Roboto"/>
              </a:rPr>
              <a:t>6.   </a:t>
            </a:r>
            <a:r>
              <a:rPr lang="en" sz="1560">
                <a:latin typeface="Roboto"/>
                <a:ea typeface="Roboto"/>
                <a:cs typeface="Roboto"/>
                <a:sym typeface="Roboto"/>
              </a:rPr>
              <a:t>System Architecture</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7.   </a:t>
            </a:r>
            <a:r>
              <a:rPr lang="en" sz="1560">
                <a:latin typeface="Roboto"/>
                <a:ea typeface="Roboto"/>
                <a:cs typeface="Roboto"/>
                <a:sym typeface="Roboto"/>
              </a:rPr>
              <a:t>Results</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8.   Conclusions</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9.   </a:t>
            </a:r>
            <a:r>
              <a:rPr lang="en" sz="1560">
                <a:latin typeface="Roboto"/>
                <a:ea typeface="Roboto"/>
                <a:cs typeface="Roboto"/>
                <a:sym typeface="Roboto"/>
              </a:rPr>
              <a:t>Future Scope</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10. </a:t>
            </a:r>
            <a:r>
              <a:rPr lang="en" sz="1560">
                <a:latin typeface="Roboto"/>
                <a:ea typeface="Roboto"/>
                <a:cs typeface="Roboto"/>
                <a:sym typeface="Roboto"/>
              </a:rPr>
              <a:t> References</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729450" y="398000"/>
            <a:ext cx="7688100" cy="129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109" name="Google Shape;109;p16"/>
          <p:cNvSpPr txBox="1"/>
          <p:nvPr>
            <p:ph idx="1" type="subTitle"/>
          </p:nvPr>
        </p:nvSpPr>
        <p:spPr>
          <a:xfrm>
            <a:off x="729625" y="2898325"/>
            <a:ext cx="7688100" cy="1735200"/>
          </a:xfrm>
          <a:prstGeom prst="rect">
            <a:avLst/>
          </a:prstGeom>
        </p:spPr>
        <p:txBody>
          <a:bodyPr anchorCtr="0" anchor="t" bIns="91425" lIns="91425" spcFirstLastPara="1" rIns="91425" wrap="square" tIns="91425">
            <a:noAutofit/>
          </a:bodyPr>
          <a:lstStyle/>
          <a:p>
            <a:pPr indent="-332740" lvl="0" marL="457200" rtl="0" algn="l">
              <a:lnSpc>
                <a:spcPct val="95000"/>
              </a:lnSpc>
              <a:spcBef>
                <a:spcPts val="0"/>
              </a:spcBef>
              <a:spcAft>
                <a:spcPts val="0"/>
              </a:spcAft>
              <a:buClr>
                <a:schemeClr val="dk2"/>
              </a:buClr>
              <a:buSzPts val="1640"/>
              <a:buFont typeface="Roboto"/>
              <a:buChar char="●"/>
            </a:pPr>
            <a:r>
              <a:rPr lang="en" sz="1640">
                <a:solidFill>
                  <a:srgbClr val="000000"/>
                </a:solidFill>
                <a:latin typeface="Roboto"/>
                <a:ea typeface="Roboto"/>
                <a:cs typeface="Roboto"/>
                <a:sym typeface="Roboto"/>
              </a:rPr>
              <a:t>By developing a predictive model using machine learning techniques</a:t>
            </a:r>
            <a:endParaRPr sz="1640">
              <a:solidFill>
                <a:srgbClr val="000000"/>
              </a:solidFill>
              <a:latin typeface="Roboto"/>
              <a:ea typeface="Roboto"/>
              <a:cs typeface="Roboto"/>
              <a:sym typeface="Roboto"/>
            </a:endParaRPr>
          </a:p>
          <a:p>
            <a:pPr indent="0" lvl="0" marL="0" rtl="0" algn="l">
              <a:lnSpc>
                <a:spcPct val="95000"/>
              </a:lnSpc>
              <a:spcBef>
                <a:spcPts val="0"/>
              </a:spcBef>
              <a:spcAft>
                <a:spcPts val="0"/>
              </a:spcAft>
              <a:buSzPts val="852"/>
              <a:buNone/>
            </a:pPr>
            <a:r>
              <a:t/>
            </a:r>
            <a:endParaRPr sz="1640">
              <a:solidFill>
                <a:srgbClr val="000000"/>
              </a:solidFill>
              <a:latin typeface="Roboto"/>
              <a:ea typeface="Roboto"/>
              <a:cs typeface="Roboto"/>
              <a:sym typeface="Roboto"/>
            </a:endParaRPr>
          </a:p>
          <a:p>
            <a:pPr indent="-332740" lvl="0" marL="457200" rtl="0" algn="l">
              <a:lnSpc>
                <a:spcPct val="80000"/>
              </a:lnSpc>
              <a:spcBef>
                <a:spcPts val="0"/>
              </a:spcBef>
              <a:spcAft>
                <a:spcPts val="0"/>
              </a:spcAft>
              <a:buClr>
                <a:schemeClr val="dk2"/>
              </a:buClr>
              <a:buSzPts val="1640"/>
              <a:buFont typeface="Roboto"/>
              <a:buChar char="●"/>
            </a:pPr>
            <a:r>
              <a:rPr lang="en" sz="1640">
                <a:solidFill>
                  <a:schemeClr val="dk2"/>
                </a:solidFill>
                <a:highlight>
                  <a:schemeClr val="lt2"/>
                </a:highlight>
                <a:latin typeface="Roboto"/>
                <a:ea typeface="Roboto"/>
                <a:cs typeface="Roboto"/>
                <a:sym typeface="Roboto"/>
              </a:rPr>
              <a:t>By p</a:t>
            </a:r>
            <a:r>
              <a:rPr lang="en" sz="1640">
                <a:solidFill>
                  <a:schemeClr val="dk2"/>
                </a:solidFill>
                <a:highlight>
                  <a:schemeClr val="lt2"/>
                </a:highlight>
                <a:latin typeface="Roboto"/>
                <a:ea typeface="Roboto"/>
                <a:cs typeface="Roboto"/>
                <a:sym typeface="Roboto"/>
              </a:rPr>
              <a:t>roposing a user-friendly Web Interface to interact with the model</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None/>
            </a:pPr>
            <a:r>
              <a:t/>
            </a:r>
            <a:endParaRPr sz="1640">
              <a:solidFill>
                <a:schemeClr val="dk2"/>
              </a:solidFill>
              <a:highlight>
                <a:schemeClr val="lt2"/>
              </a:highlight>
              <a:latin typeface="Roboto"/>
              <a:ea typeface="Roboto"/>
              <a:cs typeface="Roboto"/>
              <a:sym typeface="Roboto"/>
            </a:endParaRPr>
          </a:p>
          <a:p>
            <a:pPr indent="-332740" lvl="0" marL="457200" rtl="0" algn="l">
              <a:lnSpc>
                <a:spcPct val="80000"/>
              </a:lnSpc>
              <a:spcBef>
                <a:spcPts val="0"/>
              </a:spcBef>
              <a:spcAft>
                <a:spcPts val="0"/>
              </a:spcAft>
              <a:buClr>
                <a:schemeClr val="dk2"/>
              </a:buClr>
              <a:buSzPts val="1640"/>
              <a:buFont typeface="Roboto"/>
              <a:buChar char="●"/>
            </a:pPr>
            <a:r>
              <a:rPr lang="en" sz="1640">
                <a:solidFill>
                  <a:schemeClr val="dk2"/>
                </a:solidFill>
                <a:highlight>
                  <a:schemeClr val="lt2"/>
                </a:highlight>
                <a:latin typeface="Roboto"/>
                <a:ea typeface="Roboto"/>
                <a:cs typeface="Roboto"/>
                <a:sym typeface="Roboto"/>
              </a:rPr>
              <a:t>Encouraging farmers to get into the age of information.</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p:txBody>
      </p:sp>
      <p:sp>
        <p:nvSpPr>
          <p:cNvPr id="110" name="Google Shape;110;p16"/>
          <p:cNvSpPr txBox="1"/>
          <p:nvPr/>
        </p:nvSpPr>
        <p:spPr>
          <a:xfrm>
            <a:off x="663350" y="1806350"/>
            <a:ext cx="757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ic Sans MS"/>
                <a:ea typeface="Comic Sans MS"/>
                <a:cs typeface="Comic Sans MS"/>
                <a:sym typeface="Comic Sans MS"/>
              </a:rPr>
              <a:t>To bridge the gap between technology and agriculture sector:</a:t>
            </a:r>
            <a:endParaRPr b="1" sz="2000">
              <a:latin typeface="Comic Sans MS"/>
              <a:ea typeface="Comic Sans MS"/>
              <a:cs typeface="Comic Sans MS"/>
              <a:sym typeface="Comic Sans MS"/>
            </a:endParaRPr>
          </a:p>
        </p:txBody>
      </p:sp>
      <p:pic>
        <p:nvPicPr>
          <p:cNvPr id="111" name="Google Shape;111;p16"/>
          <p:cNvPicPr preferRelativeResize="0"/>
          <p:nvPr/>
        </p:nvPicPr>
        <p:blipFill>
          <a:blip r:embed="rId3">
            <a:alphaModFix/>
          </a:blip>
          <a:stretch>
            <a:fillRect/>
          </a:stretch>
        </p:blipFill>
        <p:spPr>
          <a:xfrm>
            <a:off x="6510075" y="132675"/>
            <a:ext cx="2511124" cy="1673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4460">
                <a:latin typeface="Comic Sans MS"/>
                <a:ea typeface="Comic Sans MS"/>
                <a:cs typeface="Comic Sans MS"/>
                <a:sym typeface="Comic Sans MS"/>
              </a:rPr>
              <a:t>In India, we all know that Agriculture is the backbone of the country.</a:t>
            </a:r>
            <a:endParaRPr b="0" sz="4460">
              <a:latin typeface="Comic Sans MS"/>
              <a:ea typeface="Comic Sans MS"/>
              <a:cs typeface="Comic Sans MS"/>
              <a:sym typeface="Comic Sans MS"/>
            </a:endParaRPr>
          </a:p>
          <a:p>
            <a:pPr indent="0" lvl="0" marL="0" rtl="0" algn="l">
              <a:spcBef>
                <a:spcPts val="0"/>
              </a:spcBef>
              <a:spcAft>
                <a:spcPts val="0"/>
              </a:spcAft>
              <a:buSzPts val="990"/>
              <a:buNone/>
            </a:pPr>
            <a:r>
              <a:t/>
            </a:r>
            <a:endParaRPr sz="3380">
              <a:latin typeface="Comic Sans MS"/>
              <a:ea typeface="Comic Sans MS"/>
              <a:cs typeface="Comic Sans MS"/>
              <a:sym typeface="Comic Sans MS"/>
            </a:endParaRPr>
          </a:p>
        </p:txBody>
      </p:sp>
      <p:pic>
        <p:nvPicPr>
          <p:cNvPr id="117" name="Google Shape;117;p17"/>
          <p:cNvPicPr preferRelativeResize="0"/>
          <p:nvPr/>
        </p:nvPicPr>
        <p:blipFill>
          <a:blip r:embed="rId3">
            <a:alphaModFix/>
          </a:blip>
          <a:stretch>
            <a:fillRect/>
          </a:stretch>
        </p:blipFill>
        <p:spPr>
          <a:xfrm>
            <a:off x="7092750" y="3356900"/>
            <a:ext cx="1756001" cy="1389024"/>
          </a:xfrm>
          <a:prstGeom prst="rect">
            <a:avLst/>
          </a:prstGeom>
          <a:noFill/>
          <a:ln>
            <a:noFill/>
          </a:ln>
        </p:spPr>
      </p:pic>
      <p:sp>
        <p:nvSpPr>
          <p:cNvPr id="118" name="Google Shape;118;p17"/>
          <p:cNvSpPr txBox="1"/>
          <p:nvPr>
            <p:ph type="ctrTitle"/>
          </p:nvPr>
        </p:nvSpPr>
        <p:spPr>
          <a:xfrm>
            <a:off x="538275" y="301850"/>
            <a:ext cx="7688100" cy="10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a:t>
            </a:r>
            <a:endParaRPr/>
          </a:p>
        </p:txBody>
      </p:sp>
      <p:pic>
        <p:nvPicPr>
          <p:cNvPr id="119" name="Google Shape;119;p17"/>
          <p:cNvPicPr preferRelativeResize="0"/>
          <p:nvPr/>
        </p:nvPicPr>
        <p:blipFill rotWithShape="1">
          <a:blip r:embed="rId4">
            <a:alphaModFix amt="10000"/>
          </a:blip>
          <a:srcRect b="0" l="0" r="15254" t="28510"/>
          <a:stretch/>
        </p:blipFill>
        <p:spPr>
          <a:xfrm>
            <a:off x="538275" y="1541000"/>
            <a:ext cx="6860602" cy="3255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ctrTitle"/>
          </p:nvPr>
        </p:nvSpPr>
        <p:spPr>
          <a:xfrm>
            <a:off x="729450" y="357200"/>
            <a:ext cx="7688100" cy="80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Agriculture</a:t>
            </a:r>
            <a:endParaRPr/>
          </a:p>
        </p:txBody>
      </p:sp>
      <p:sp>
        <p:nvSpPr>
          <p:cNvPr id="125" name="Google Shape;125;p18"/>
          <p:cNvSpPr txBox="1"/>
          <p:nvPr>
            <p:ph idx="1" type="subTitle"/>
          </p:nvPr>
        </p:nvSpPr>
        <p:spPr>
          <a:xfrm>
            <a:off x="727950" y="1663475"/>
            <a:ext cx="7688100" cy="2163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Driving catalyst for the rural economy</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Not only an enormous aspect of the growing economy, </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rPr lang="en">
                <a:solidFill>
                  <a:schemeClr val="dk2"/>
                </a:solidFill>
                <a:highlight>
                  <a:schemeClr val="lt2"/>
                </a:highlight>
                <a:latin typeface="Roboto"/>
                <a:ea typeface="Roboto"/>
                <a:cs typeface="Roboto"/>
                <a:sym typeface="Roboto"/>
              </a:rPr>
              <a:t>but it’s essential for us to survive</a:t>
            </a:r>
            <a:endParaRPr>
              <a:solidFill>
                <a:schemeClr val="dk2"/>
              </a:solidFill>
              <a:highlight>
                <a:schemeClr val="lt2"/>
              </a:highlight>
              <a:latin typeface="Roboto"/>
              <a:ea typeface="Roboto"/>
              <a:cs typeface="Roboto"/>
              <a:sym typeface="Roboto"/>
            </a:endParaRPr>
          </a:p>
          <a:p>
            <a:pPr indent="0" lvl="0" marL="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Food demand is anticipated to rise between 60 and 95% by 2050</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However, </a:t>
            </a:r>
            <a:r>
              <a:rPr b="1" lang="en">
                <a:solidFill>
                  <a:schemeClr val="dk2"/>
                </a:solidFill>
                <a:highlight>
                  <a:schemeClr val="lt2"/>
                </a:highlight>
                <a:latin typeface="Roboto"/>
                <a:ea typeface="Roboto"/>
                <a:cs typeface="Roboto"/>
                <a:sym typeface="Roboto"/>
              </a:rPr>
              <a:t>Current Agricultural Techniques have some flaws.</a:t>
            </a:r>
            <a:endParaRPr b="1">
              <a:solidFill>
                <a:schemeClr val="dk2"/>
              </a:solidFill>
              <a:highlight>
                <a:schemeClr val="lt2"/>
              </a:highlight>
              <a:latin typeface="Roboto"/>
              <a:ea typeface="Roboto"/>
              <a:cs typeface="Roboto"/>
              <a:sym typeface="Roboto"/>
            </a:endParaRPr>
          </a:p>
        </p:txBody>
      </p:sp>
      <p:pic>
        <p:nvPicPr>
          <p:cNvPr id="126" name="Google Shape;126;p18"/>
          <p:cNvPicPr preferRelativeResize="0"/>
          <p:nvPr/>
        </p:nvPicPr>
        <p:blipFill>
          <a:blip r:embed="rId3">
            <a:alphaModFix/>
          </a:blip>
          <a:stretch>
            <a:fillRect/>
          </a:stretch>
        </p:blipFill>
        <p:spPr>
          <a:xfrm>
            <a:off x="6874850" y="3459625"/>
            <a:ext cx="1788825" cy="1479750"/>
          </a:xfrm>
          <a:prstGeom prst="rect">
            <a:avLst/>
          </a:prstGeom>
          <a:noFill/>
          <a:ln>
            <a:noFill/>
          </a:ln>
        </p:spPr>
      </p:pic>
      <p:pic>
        <p:nvPicPr>
          <p:cNvPr id="127" name="Google Shape;127;p18"/>
          <p:cNvPicPr preferRelativeResize="0"/>
          <p:nvPr/>
        </p:nvPicPr>
        <p:blipFill>
          <a:blip r:embed="rId4">
            <a:alphaModFix/>
          </a:blip>
          <a:stretch>
            <a:fillRect/>
          </a:stretch>
        </p:blipFill>
        <p:spPr>
          <a:xfrm>
            <a:off x="865650" y="4020925"/>
            <a:ext cx="5655575" cy="227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729450" y="306150"/>
            <a:ext cx="7688100" cy="80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133" name="Google Shape;133;p19"/>
          <p:cNvSpPr txBox="1"/>
          <p:nvPr>
            <p:ph idx="1" type="subTitle"/>
          </p:nvPr>
        </p:nvSpPr>
        <p:spPr>
          <a:xfrm>
            <a:off x="729625" y="1357325"/>
            <a:ext cx="7688100" cy="3510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Most of the farmers are unknown to fact that which crop can better grow in their farm because of lack of informations or wrong informations.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New sorts of hybrid varieties are produced day by day, but people are not aware which is gonna give more yield.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If some crop fails there is a huge loss on farmers head.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 unnatural techniques spoil the soil by making imbalance of nutrients.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In turn, creating huge losses, for long term as well.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729450" y="367400"/>
            <a:ext cx="7688100" cy="12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Solution</a:t>
            </a:r>
            <a:endParaRPr/>
          </a:p>
        </p:txBody>
      </p:sp>
      <p:sp>
        <p:nvSpPr>
          <p:cNvPr id="139" name="Google Shape;139;p20"/>
          <p:cNvSpPr txBox="1"/>
          <p:nvPr>
            <p:ph idx="1" type="subTitle"/>
          </p:nvPr>
        </p:nvSpPr>
        <p:spPr>
          <a:xfrm>
            <a:off x="729625" y="1734900"/>
            <a:ext cx="7688100" cy="31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000">
              <a:solidFill>
                <a:srgbClr val="000000"/>
              </a:solidFill>
              <a:latin typeface="Comic Sans MS"/>
              <a:ea typeface="Comic Sans MS"/>
              <a:cs typeface="Comic Sans MS"/>
              <a:sym typeface="Comic Sans MS"/>
            </a:endParaRPr>
          </a:p>
          <a:p>
            <a:pPr indent="-330200" lvl="0" marL="457200" rtl="0" algn="l">
              <a:spcBef>
                <a:spcPts val="0"/>
              </a:spcBef>
              <a:spcAft>
                <a:spcPts val="0"/>
              </a:spcAft>
              <a:buSzPts val="1600"/>
              <a:buChar char="●"/>
            </a:pPr>
            <a:r>
              <a:rPr lang="en"/>
              <a:t>A website where the user can enter the data related to the </a:t>
            </a:r>
            <a:r>
              <a:rPr lang="en"/>
              <a:t>farming</a:t>
            </a:r>
            <a:r>
              <a:rPr lang="en"/>
              <a:t> area such as area of land, location of the farm, etc and get the prediction of crop yield or the </a:t>
            </a:r>
            <a:r>
              <a:rPr lang="en"/>
              <a:t>suggestion</a:t>
            </a:r>
            <a:r>
              <a:rPr lang="en"/>
              <a:t> about which crop will be the most suitable for the user.</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Due to the accurate information about the crop yield the loss factor over the farmer will get decreased.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It will increase the diversity of food across the country and help in improve of the soil quality too.</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ctrTitle"/>
          </p:nvPr>
        </p:nvSpPr>
        <p:spPr>
          <a:xfrm>
            <a:off x="647800" y="281500"/>
            <a:ext cx="7688100" cy="10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Works</a:t>
            </a:r>
            <a:endParaRPr/>
          </a:p>
        </p:txBody>
      </p:sp>
      <p:sp>
        <p:nvSpPr>
          <p:cNvPr id="145" name="Google Shape;145;p21"/>
          <p:cNvSpPr txBox="1"/>
          <p:nvPr>
            <p:ph idx="1" type="subTitle"/>
          </p:nvPr>
        </p:nvSpPr>
        <p:spPr>
          <a:xfrm>
            <a:off x="729625" y="1775725"/>
            <a:ext cx="7688100" cy="2694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There has been many </a:t>
            </a:r>
            <a:r>
              <a:rPr lang="en"/>
              <a:t>researches</a:t>
            </a:r>
            <a:r>
              <a:rPr lang="en"/>
              <a:t> on the crop yield prediction since the last decade.</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We found some helpful </a:t>
            </a:r>
            <a:r>
              <a:rPr lang="en"/>
              <a:t>research</a:t>
            </a:r>
            <a:r>
              <a:rPr lang="en"/>
              <a:t> papers which have provided relevant idea to work.</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Earlier efforts have been taking temperature, rainfall and other climatic </a:t>
            </a:r>
            <a:r>
              <a:rPr lang="en"/>
              <a:t>factors</a:t>
            </a:r>
            <a:r>
              <a:rPr lang="en"/>
              <a:t> to predict which made it cumbersome to fetch location and predict.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